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5" r:id="rId5"/>
    <p:sldId id="257" r:id="rId6"/>
    <p:sldId id="266" r:id="rId7"/>
    <p:sldId id="267" r:id="rId8"/>
    <p:sldId id="269" r:id="rId9"/>
    <p:sldId id="278" r:id="rId10"/>
    <p:sldId id="279" r:id="rId11"/>
    <p:sldId id="270" r:id="rId12"/>
    <p:sldId id="271" r:id="rId13"/>
    <p:sldId id="272" r:id="rId14"/>
    <p:sldId id="274" r:id="rId15"/>
    <p:sldId id="280" r:id="rId16"/>
    <p:sldId id="281" r:id="rId17"/>
    <p:sldId id="275" r:id="rId18"/>
    <p:sldId id="282" r:id="rId1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A2"/>
    <a:srgbClr val="106995"/>
    <a:srgbClr val="F7EAD8"/>
    <a:srgbClr val="3C576E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60AB89-0949-7147-99F9-0F075EF16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5"/>
            <a:ext cx="9144000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610917" cy="1610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164288" y="4800599"/>
            <a:ext cx="2133600" cy="273844"/>
          </a:xfrm>
        </p:spPr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8213E9-FDB3-446A-96C5-26608C3A04E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6CA-B22E-426D-9BA7-B55C866F4FB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55BD79-7AAE-D84A-AEA2-B4F914B4AA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" y="0"/>
            <a:ext cx="9144000" cy="1104716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7618" y="121770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31640" y="205979"/>
            <a:ext cx="73551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46CA-B22E-426D-9BA7-B55C866F4FB5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15" name="Gruppo 14"/>
          <p:cNvGrpSpPr>
            <a:grpSpLocks noChangeAspect="1"/>
          </p:cNvGrpSpPr>
          <p:nvPr userDrawn="1"/>
        </p:nvGrpSpPr>
        <p:grpSpPr>
          <a:xfrm>
            <a:off x="5749714" y="4603500"/>
            <a:ext cx="3394286" cy="540000"/>
            <a:chOff x="686190" y="1231219"/>
            <a:chExt cx="7920000" cy="1260000"/>
          </a:xfrm>
        </p:grpSpPr>
        <p:sp>
          <p:nvSpPr>
            <p:cNvPr id="16" name="Rettangolo 15"/>
            <p:cNvSpPr/>
            <p:nvPr/>
          </p:nvSpPr>
          <p:spPr>
            <a:xfrm>
              <a:off x="686190" y="1231219"/>
              <a:ext cx="7920000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 descr="ISS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4493" y="1282728"/>
              <a:ext cx="1080000" cy="108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Immagine 17" descr="LOGO_ENEA_ita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6712" y="1507578"/>
              <a:ext cx="1776483" cy="72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Immagine 18" descr="logoISPRA_SNPA-alta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4980" y="1276190"/>
              <a:ext cx="3294915" cy="1080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7222"/>
            <a:ext cx="1203598" cy="1203598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043608" y="4887039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1200" baseline="30000" noProof="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1200" noProof="0" dirty="0">
                <a:solidFill>
                  <a:schemeClr val="bg1">
                    <a:lumMod val="65000"/>
                  </a:schemeClr>
                </a:solidFill>
              </a:rPr>
              <a:t> EPCAC meeting – 29 November</a:t>
            </a:r>
            <a:r>
              <a:rPr lang="en-US" sz="1200" baseline="0" noProof="0" dirty="0">
                <a:solidFill>
                  <a:schemeClr val="bg1">
                    <a:lumMod val="65000"/>
                  </a:schemeClr>
                </a:solidFill>
              </a:rPr>
              <a:t> 2021</a:t>
            </a:r>
            <a:r>
              <a:rPr lang="en-US" sz="12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hyperlink" Target="https://hopin.com/events/gaw-syposium-2021#schedule" TargetMode="External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mpedusa.enea.it/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iandomenico.pace@enea.it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ssimo.disidoro@enea.it" TargetMode="External"/><Relationship Id="rId2" Type="http://schemas.openxmlformats.org/officeDocument/2006/relationships/hyperlink" Target="mailto:Ilaria.delia@enea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lvirus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lvirus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9C1168-AC50-C54E-B3F1-B4AAE2132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b="0" dirty="0"/>
            </a:br>
            <a:r>
              <a:rPr lang="en-GB" b="0" dirty="0"/>
              <a:t> </a:t>
            </a: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EPCAC Meeting:</a:t>
            </a:r>
            <a:br>
              <a:rPr lang="en-GB" b="0" dirty="0"/>
            </a:br>
            <a:r>
              <a:rPr lang="en-GB" dirty="0"/>
              <a:t>Part 6: What lessons can be learned from emission reductions during corona lockdown? </a:t>
            </a:r>
            <a:r>
              <a:rPr lang="en-GB" b="0" dirty="0"/>
              <a:t>	</a:t>
            </a:r>
            <a:br>
              <a:rPr lang="en-GB" b="0" dirty="0"/>
            </a:br>
            <a:br>
              <a:rPr lang="en-GB" dirty="0"/>
            </a:br>
            <a:r>
              <a:rPr lang="en-GB" dirty="0"/>
              <a:t>The effects of lockdown measures on air quality in Italy based on model simulations</a:t>
            </a:r>
            <a:endParaRPr lang="x-none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D27854B-59CB-5647-93F0-47941DF3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592" y="3651870"/>
            <a:ext cx="6400800" cy="593204"/>
          </a:xfrm>
        </p:spPr>
        <p:txBody>
          <a:bodyPr/>
          <a:lstStyle/>
          <a:p>
            <a:r>
              <a:rPr lang="it-IT" dirty="0"/>
              <a:t>Ilaria D’Elia and Massimo D’Isidoro (ENEA)</a:t>
            </a:r>
            <a:endParaRPr lang="x-none"/>
          </a:p>
        </p:txBody>
      </p:sp>
      <p:sp>
        <p:nvSpPr>
          <p:cNvPr id="4" name="Subtitle 13">
            <a:extLst>
              <a:ext uri="{FF2B5EF4-FFF2-40B4-BE49-F238E27FC236}">
                <a16:creationId xmlns:a16="http://schemas.microsoft.com/office/drawing/2014/main" id="{6D27854B-59CB-5647-93F0-47941DF37919}"/>
              </a:ext>
            </a:extLst>
          </p:cNvPr>
          <p:cNvSpPr txBox="1">
            <a:spLocks/>
          </p:cNvSpPr>
          <p:nvPr/>
        </p:nvSpPr>
        <p:spPr>
          <a:xfrm>
            <a:off x="0" y="4666878"/>
            <a:ext cx="4499992" cy="476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0" dirty="0"/>
          </a:p>
          <a:p>
            <a:pPr algn="l"/>
            <a:r>
              <a:rPr lang="en-GB" sz="1200" b="0" dirty="0"/>
              <a:t> </a:t>
            </a:r>
            <a:r>
              <a:rPr lang="en-GB" sz="1200" i="1" dirty="0"/>
              <a:t>3</a:t>
            </a:r>
            <a:r>
              <a:rPr lang="en-GB" sz="1200" i="1" baseline="30000" dirty="0"/>
              <a:t>rd</a:t>
            </a:r>
            <a:r>
              <a:rPr lang="en-GB" sz="1200" i="1" dirty="0"/>
              <a:t> EPCAC meeting – 29 November 2021 </a:t>
            </a:r>
            <a:endParaRPr lang="x-none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0"/>
            <a:ext cx="7776864" cy="857250"/>
          </a:xfrm>
        </p:spPr>
        <p:txBody>
          <a:bodyPr/>
          <a:lstStyle/>
          <a:p>
            <a:pPr algn="l"/>
            <a:r>
              <a:rPr lang="en-US" sz="2400" dirty="0"/>
              <a:t>Emission Variations: LOCK vs BASE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1203598"/>
            <a:ext cx="4193667" cy="27432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34" y="1215616"/>
            <a:ext cx="2018330" cy="258027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34" y="1196809"/>
            <a:ext cx="1981754" cy="252706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860032" y="1124694"/>
            <a:ext cx="4176464" cy="2887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60032" y="3795886"/>
            <a:ext cx="4283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</a:t>
            </a:r>
            <a:r>
              <a:rPr lang="en-US" sz="1000" baseline="-25000" dirty="0"/>
              <a:t>X </a:t>
            </a:r>
            <a:r>
              <a:rPr lang="en-US" sz="1000" dirty="0"/>
              <a:t>Emissions: absolute variation (ton/cell - </a:t>
            </a:r>
            <a:r>
              <a:rPr lang="en-US" sz="1000" dirty="0" err="1"/>
              <a:t>sx</a:t>
            </a:r>
            <a:r>
              <a:rPr lang="en-US" sz="1000" dirty="0"/>
              <a:t>) and % (dx) for the whole period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5496" y="1124694"/>
            <a:ext cx="4291053" cy="33912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796" y="3973001"/>
            <a:ext cx="415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Lombardy region higher contribution reduction for all the polls (varying form 15% to 21%) then Emilia Romagna. </a:t>
            </a:r>
          </a:p>
          <a:p>
            <a:endParaRPr lang="en-US" sz="1200" dirty="0"/>
          </a:p>
        </p:txBody>
      </p:sp>
      <p:sp>
        <p:nvSpPr>
          <p:cNvPr id="18" name="Freccia a destra 17"/>
          <p:cNvSpPr/>
          <p:nvPr/>
        </p:nvSpPr>
        <p:spPr>
          <a:xfrm>
            <a:off x="4486055" y="2457731"/>
            <a:ext cx="288032" cy="36004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ccia in giù 18"/>
          <p:cNvSpPr/>
          <p:nvPr/>
        </p:nvSpPr>
        <p:spPr>
          <a:xfrm>
            <a:off x="6804248" y="4011910"/>
            <a:ext cx="504056" cy="14401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961253" y="4155926"/>
            <a:ext cx="4158172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Maps available for all the pollutants by day, month and for the entire period.</a:t>
            </a:r>
          </a:p>
        </p:txBody>
      </p:sp>
    </p:spTree>
    <p:extLst>
      <p:ext uri="{BB962C8B-B14F-4D97-AF65-F5344CB8AC3E}">
        <p14:creationId xmlns:p14="http://schemas.microsoft.com/office/powerpoint/2010/main" val="287400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51470"/>
            <a:ext cx="7776864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dirty="0"/>
              <a:t>MINNI lockdown and observations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254889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44" y="1131590"/>
            <a:ext cx="254889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3074690"/>
            <a:ext cx="254889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09" y="3076922"/>
            <a:ext cx="254889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51262" y="156363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Score calculated in the period Feb – May 2020 for LOCK simulation: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daily values for NO</a:t>
            </a:r>
            <a:r>
              <a:rPr lang="en-US" sz="1600" baseline="-25000" dirty="0"/>
              <a:t>2</a:t>
            </a:r>
            <a:r>
              <a:rPr lang="en-US" sz="1600" dirty="0"/>
              <a:t> and PM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MDA8 (</a:t>
            </a:r>
            <a:r>
              <a:rPr lang="en-GB" sz="1600" dirty="0"/>
              <a:t>maximum daily 8-hour average concentration) for O</a:t>
            </a:r>
            <a:r>
              <a:rPr lang="en-GB" sz="1600" baseline="-25000" dirty="0"/>
              <a:t>3</a:t>
            </a:r>
            <a:endParaRPr lang="en-US" sz="16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88248" y="3291830"/>
            <a:ext cx="3600401" cy="27699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Same model performances of other MINNI simulations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6935438" y="3002682"/>
            <a:ext cx="504056" cy="14401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ccia in giù 9"/>
          <p:cNvSpPr/>
          <p:nvPr/>
        </p:nvSpPr>
        <p:spPr>
          <a:xfrm>
            <a:off x="6971199" y="3651870"/>
            <a:ext cx="504056" cy="14401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08115" y="3925093"/>
            <a:ext cx="3600401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Score calculated for each station, per pollutant, by month and climatic zone.</a:t>
            </a:r>
          </a:p>
        </p:txBody>
      </p:sp>
    </p:spTree>
    <p:extLst>
      <p:ext uri="{BB962C8B-B14F-4D97-AF65-F5344CB8AC3E}">
        <p14:creationId xmlns:p14="http://schemas.microsoft.com/office/powerpoint/2010/main" val="68031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30324"/>
            <a:ext cx="7776864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dirty="0"/>
              <a:t>MINNI lockdown and CAMS lockdown: variation in NO</a:t>
            </a:r>
            <a:r>
              <a:rPr lang="en-US" sz="2400" baseline="-25000" dirty="0"/>
              <a:t>2</a:t>
            </a:r>
            <a:r>
              <a:rPr lang="en-US" sz="2400" dirty="0"/>
              <a:t> concentrations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86390" y="1347614"/>
            <a:ext cx="3953415" cy="3352147"/>
            <a:chOff x="114529" y="1131590"/>
            <a:chExt cx="4385463" cy="359357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4" y="1203598"/>
              <a:ext cx="2042160" cy="2640330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229062" y="3939902"/>
              <a:ext cx="1859682" cy="78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MINNI in </a:t>
              </a:r>
              <a:r>
                <a:rPr lang="it-IT" sz="1600" dirty="0" err="1">
                  <a:solidFill>
                    <a:schemeClr val="tx2">
                      <a:lumMod val="75000"/>
                    </a:schemeClr>
                  </a:solidFill>
                </a:rPr>
                <a:t>Pulvirus</a:t>
              </a: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(4km)</a:t>
              </a:r>
              <a:endParaRPr lang="it-IT" sz="16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774" y="1183971"/>
              <a:ext cx="2061210" cy="2617470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14529" y="1131590"/>
              <a:ext cx="4385463" cy="3550933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518359" y="3950015"/>
              <a:ext cx="185968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MINNI in CAMS (10 km)</a:t>
              </a:r>
              <a:endParaRPr lang="it-IT" sz="16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716016" y="1347614"/>
            <a:ext cx="3960440" cy="3365384"/>
            <a:chOff x="4632930" y="1132029"/>
            <a:chExt cx="4403566" cy="3615443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78" y="1241698"/>
              <a:ext cx="2099310" cy="2625090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508" y="1252883"/>
              <a:ext cx="2110740" cy="2651760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4632930" y="1132029"/>
              <a:ext cx="4403566" cy="355093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697528" y="3960536"/>
              <a:ext cx="1859682" cy="78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MINNI in </a:t>
              </a:r>
              <a:r>
                <a:rPr lang="it-IT" sz="1600" dirty="0" err="1">
                  <a:solidFill>
                    <a:schemeClr val="tx2">
                      <a:lumMod val="75000"/>
                    </a:schemeClr>
                  </a:solidFill>
                </a:rPr>
                <a:t>Pulvirus</a:t>
              </a: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(4km)</a:t>
              </a:r>
              <a:endParaRPr lang="it-IT" sz="16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888782" y="3944770"/>
              <a:ext cx="185968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</a:rPr>
                <a:t>MINNI in CAMS (10 km)</a:t>
              </a:r>
              <a:endParaRPr lang="it-IT" sz="16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642917" y="987574"/>
            <a:ext cx="324036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March 2020</a:t>
            </a:r>
            <a:endParaRPr lang="it-IT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076056" y="987574"/>
            <a:ext cx="324036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April 2020</a:t>
            </a:r>
            <a:endParaRPr lang="it-IT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7776864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dirty="0"/>
              <a:t>MINNI lockdown: concentration variations – period Feb – May 2020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23382" y="1007201"/>
            <a:ext cx="178046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it-IT" sz="16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796136" y="987574"/>
            <a:ext cx="1780466" cy="38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it-IT" sz="1600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71254" y="1369007"/>
            <a:ext cx="4228738" cy="2714911"/>
            <a:chOff x="107504" y="1419622"/>
            <a:chExt cx="4228738" cy="2714911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39" y="1549887"/>
              <a:ext cx="1972628" cy="2475738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688" y="1525223"/>
              <a:ext cx="2084070" cy="252222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07504" y="1419622"/>
              <a:ext cx="4228738" cy="27149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4591734" y="1374090"/>
            <a:ext cx="4228738" cy="2714911"/>
            <a:chOff x="4405305" y="1428877"/>
            <a:chExt cx="4228738" cy="2714911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505634"/>
              <a:ext cx="1987106" cy="249745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1485333"/>
              <a:ext cx="2087880" cy="2526030"/>
            </a:xfrm>
            <a:prstGeom prst="rect">
              <a:avLst/>
            </a:prstGeom>
          </p:spPr>
        </p:pic>
        <p:sp>
          <p:nvSpPr>
            <p:cNvPr id="27" name="Rettangolo 26"/>
            <p:cNvSpPr/>
            <p:nvPr/>
          </p:nvSpPr>
          <p:spPr>
            <a:xfrm>
              <a:off x="4405305" y="1428877"/>
              <a:ext cx="4228738" cy="27149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127239" y="401191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entire period: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NO</a:t>
            </a:r>
            <a:r>
              <a:rPr lang="en-US" sz="1400" baseline="-25000" dirty="0"/>
              <a:t>2</a:t>
            </a:r>
            <a:r>
              <a:rPr lang="en-US" sz="1400" dirty="0"/>
              <a:t> concentration reductions vary from 1 to 9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g/m</a:t>
            </a:r>
            <a:r>
              <a:rPr lang="en-US" sz="1400" baseline="30000" dirty="0"/>
              <a:t>3</a:t>
            </a:r>
            <a:r>
              <a:rPr lang="en-US" sz="1400" dirty="0"/>
              <a:t> (3% to 30%);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O</a:t>
            </a:r>
            <a:r>
              <a:rPr lang="en-US" sz="1400" baseline="-25000" dirty="0"/>
              <a:t>3</a:t>
            </a:r>
            <a:r>
              <a:rPr lang="en-US" sz="1400" dirty="0"/>
              <a:t> concentration increases in urban areas till 13% (5-6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g/m</a:t>
            </a:r>
            <a:r>
              <a:rPr lang="en-US" sz="1400" baseline="30000" dirty="0"/>
              <a:t>3</a:t>
            </a:r>
            <a:r>
              <a:rPr lang="en-US" sz="1400" dirty="0"/>
              <a:t>);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PM does not show significant variations.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3363838"/>
            <a:ext cx="504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latin typeface="Symbol" panose="05050102010706020507" pitchFamily="18" charset="2"/>
              </a:rPr>
              <a:t>m</a:t>
            </a:r>
            <a:r>
              <a:rPr lang="it-IT" sz="600" dirty="0"/>
              <a:t>g/m</a:t>
            </a:r>
            <a:r>
              <a:rPr lang="it-IT" sz="600" baseline="30000" dirty="0"/>
              <a:t>3</a:t>
            </a:r>
            <a:endParaRPr lang="en-GB" sz="600" baseline="30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614413" y="3321125"/>
            <a:ext cx="504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latin typeface="Symbol" panose="05050102010706020507" pitchFamily="18" charset="2"/>
              </a:rPr>
              <a:t>m</a:t>
            </a:r>
            <a:r>
              <a:rPr lang="it-IT" sz="600" dirty="0"/>
              <a:t>g/m</a:t>
            </a:r>
            <a:r>
              <a:rPr lang="it-IT" sz="600" baseline="30000" dirty="0"/>
              <a:t>3</a:t>
            </a:r>
            <a:endParaRPr lang="en-GB" sz="600" baseline="30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385623" y="3321884"/>
            <a:ext cx="3141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latin typeface="Symbol" panose="05050102010706020507" pitchFamily="18" charset="2"/>
              </a:rPr>
              <a:t>%</a:t>
            </a:r>
            <a:endParaRPr lang="en-GB" sz="600" baseline="30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644607" y="3271505"/>
            <a:ext cx="3141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latin typeface="Symbol" panose="05050102010706020507" pitchFamily="18" charset="2"/>
              </a:rPr>
              <a:t>%</a:t>
            </a:r>
            <a:endParaRPr lang="en-GB" sz="600" baseline="30000" dirty="0"/>
          </a:p>
        </p:txBody>
      </p:sp>
    </p:spTree>
    <p:extLst>
      <p:ext uri="{BB962C8B-B14F-4D97-AF65-F5344CB8AC3E}">
        <p14:creationId xmlns:p14="http://schemas.microsoft.com/office/powerpoint/2010/main" val="138172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4919" y="51470"/>
            <a:ext cx="7776864" cy="857250"/>
          </a:xfrm>
        </p:spPr>
        <p:txBody>
          <a:bodyPr/>
          <a:lstStyle/>
          <a:p>
            <a:pPr algn="l"/>
            <a:r>
              <a:rPr lang="en-US" sz="2400" dirty="0"/>
              <a:t>MINNI simulations as BC to other models: Lazio and Rome simulations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FCA7830-974A-4D64-B761-76E9E2E94AD3}"/>
              </a:ext>
            </a:extLst>
          </p:cNvPr>
          <p:cNvGrpSpPr>
            <a:grpSpLocks noChangeAspect="1"/>
          </p:cNvGrpSpPr>
          <p:nvPr/>
        </p:nvGrpSpPr>
        <p:grpSpPr>
          <a:xfrm>
            <a:off x="113482" y="1131590"/>
            <a:ext cx="2809603" cy="1466310"/>
            <a:chOff x="357051" y="409303"/>
            <a:chExt cx="5619205" cy="2932619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EE66EF5C-9501-452E-9B0D-634678A3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051" y="409303"/>
              <a:ext cx="2702344" cy="293261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4F0CCCB-F55A-49B2-8AF6-73510809F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0557" y="537753"/>
              <a:ext cx="2595699" cy="2279150"/>
            </a:xfrm>
            <a:prstGeom prst="rect">
              <a:avLst/>
            </a:prstGeom>
          </p:spPr>
        </p:pic>
        <p:sp>
          <p:nvSpPr>
            <p:cNvPr id="10" name="Freccia a destra 9">
              <a:extLst>
                <a:ext uri="{FF2B5EF4-FFF2-40B4-BE49-F238E27FC236}">
                  <a16:creationId xmlns:a16="http://schemas.microsoft.com/office/drawing/2014/main" id="{26DD8BDB-1C4E-4C91-86D7-EECC525A0361}"/>
                </a:ext>
              </a:extLst>
            </p:cNvPr>
            <p:cNvSpPr/>
            <p:nvPr/>
          </p:nvSpPr>
          <p:spPr>
            <a:xfrm rot="20574355">
              <a:off x="2147424" y="1533631"/>
              <a:ext cx="1359116" cy="393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71ADDA2-A2D9-49AD-8AFA-27B35031FF9B}"/>
                </a:ext>
              </a:extLst>
            </p:cNvPr>
            <p:cNvSpPr txBox="1"/>
            <p:nvPr/>
          </p:nvSpPr>
          <p:spPr>
            <a:xfrm>
              <a:off x="390425" y="452513"/>
              <a:ext cx="2539336" cy="83099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/>
                <a:t>PULVIRUS national scale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3ED2105-0CDD-430B-8D4C-4FBA3CEBE05B}"/>
                </a:ext>
              </a:extLst>
            </p:cNvPr>
            <p:cNvSpPr txBox="1"/>
            <p:nvPr/>
          </p:nvSpPr>
          <p:spPr>
            <a:xfrm>
              <a:off x="4387996" y="895983"/>
              <a:ext cx="1588260" cy="800220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Rome 1 km </a:t>
              </a:r>
              <a:r>
                <a:rPr lang="it-IT" sz="1000" b="1" dirty="0" err="1"/>
                <a:t>resolution</a:t>
              </a:r>
              <a:endParaRPr lang="it-IT" sz="1000" b="1" dirty="0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976A9E9-4C9F-43B1-A62B-DC523944CF2A}"/>
                </a:ext>
              </a:extLst>
            </p:cNvPr>
            <p:cNvSpPr/>
            <p:nvPr/>
          </p:nvSpPr>
          <p:spPr>
            <a:xfrm>
              <a:off x="1463040" y="1626325"/>
              <a:ext cx="550819" cy="51816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49128F7-9313-4697-A063-FF6D149AB31C}"/>
                </a:ext>
              </a:extLst>
            </p:cNvPr>
            <p:cNvSpPr txBox="1"/>
            <p:nvPr/>
          </p:nvSpPr>
          <p:spPr>
            <a:xfrm>
              <a:off x="1582823" y="1120895"/>
              <a:ext cx="2092194" cy="800220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err="1"/>
                <a:t>BCs</a:t>
              </a:r>
              <a:r>
                <a:rPr lang="it-IT" sz="1000" b="1" dirty="0"/>
                <a:t> to Lazio </a:t>
              </a:r>
              <a:r>
                <a:rPr lang="it-IT" sz="1000" b="1" dirty="0" err="1"/>
                <a:t>Region</a:t>
              </a:r>
              <a:endParaRPr lang="it-IT" sz="1000" b="1" dirty="0"/>
            </a:p>
          </p:txBody>
        </p:sp>
      </p:grpSp>
      <p:sp>
        <p:nvSpPr>
          <p:cNvPr id="3" name="Rettangolo 2"/>
          <p:cNvSpPr/>
          <p:nvPr/>
        </p:nvSpPr>
        <p:spPr>
          <a:xfrm>
            <a:off x="3059832" y="1113574"/>
            <a:ext cx="5976664" cy="2799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111523" y="2601423"/>
            <a:ext cx="26277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err="1"/>
              <a:t>Finardi</a:t>
            </a:r>
            <a:r>
              <a:rPr lang="it-IT" sz="1100" i="1" dirty="0"/>
              <a:t> et al., 2021. GAW Symposium 2021</a:t>
            </a:r>
          </a:p>
          <a:p>
            <a:r>
              <a:rPr lang="it-IT" altLang="it-IT" sz="1100" dirty="0">
                <a:solidFill>
                  <a:srgbClr val="000000"/>
                </a:solidFill>
                <a:hlinkClick r:id="rId4"/>
              </a:rPr>
              <a:t>https://hopin.com/events/gaw-syposium-2021#schedule</a:t>
            </a:r>
            <a:r>
              <a:rPr lang="it-IT" altLang="it-IT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79512" y="3314848"/>
            <a:ext cx="2390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Credits by ARIANET e </a:t>
            </a:r>
            <a:r>
              <a:rPr lang="en-US" sz="1100" i="1" dirty="0" err="1"/>
              <a:t>Arpa</a:t>
            </a:r>
            <a:r>
              <a:rPr lang="en-US" sz="1100" i="1" dirty="0"/>
              <a:t> Lazio.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55" y="1365685"/>
            <a:ext cx="1927098" cy="17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76" y="3112483"/>
            <a:ext cx="1921626" cy="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67" y="1391275"/>
            <a:ext cx="1794510" cy="156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40" y="3112483"/>
            <a:ext cx="1921764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08" y="1367971"/>
            <a:ext cx="1929384" cy="16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08" y="3147769"/>
            <a:ext cx="1921764" cy="76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D6A4993-9656-4527-9333-CD822BD509A1}"/>
              </a:ext>
            </a:extLst>
          </p:cNvPr>
          <p:cNvSpPr txBox="1"/>
          <p:nvPr/>
        </p:nvSpPr>
        <p:spPr>
          <a:xfrm>
            <a:off x="3779912" y="1142919"/>
            <a:ext cx="5167772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April 2020 monthly mean concentrations: % reduction due to 2020 vs BASE emissions </a:t>
            </a:r>
          </a:p>
        </p:txBody>
      </p:sp>
      <p:sp>
        <p:nvSpPr>
          <p:cNvPr id="41" name="Freccia in giù 40"/>
          <p:cNvSpPr/>
          <p:nvPr/>
        </p:nvSpPr>
        <p:spPr>
          <a:xfrm>
            <a:off x="5763894" y="3956924"/>
            <a:ext cx="504056" cy="14401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7" y="4135374"/>
            <a:ext cx="8478774" cy="100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BBDA6BB-565B-4241-859E-E424AC226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616" y="3651870"/>
            <a:ext cx="1297850" cy="32519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6941DC3-236E-4606-874E-B74EA90B6C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536" y="3507854"/>
            <a:ext cx="574230" cy="5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6754" y="51470"/>
            <a:ext cx="7776864" cy="857250"/>
          </a:xfrm>
        </p:spPr>
        <p:txBody>
          <a:bodyPr/>
          <a:lstStyle/>
          <a:p>
            <a:pPr algn="l"/>
            <a:r>
              <a:rPr lang="en-GB" sz="2400" dirty="0"/>
              <a:t>Evaluation of the impact of reducing emissions on environmental concentrations of greenhouse gases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1129534"/>
            <a:ext cx="5292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ENEA manages the Stations for Climate Observation </a:t>
            </a:r>
          </a:p>
          <a:p>
            <a:pPr algn="just"/>
            <a:r>
              <a:rPr lang="en-US" sz="1400" dirty="0"/>
              <a:t>of Lampedusa and Piano Battaglia (1650 m), both part of the Regional network of Global Atmosphere Watch of WMO:</a:t>
            </a:r>
          </a:p>
        </p:txBody>
      </p:sp>
      <p:pic>
        <p:nvPicPr>
          <p:cNvPr id="6" name="Picture 21" descr="3 stazioni GAW_WMO con Madonie 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67376"/>
          <a:stretch/>
        </p:blipFill>
        <p:spPr bwMode="auto">
          <a:xfrm>
            <a:off x="5652120" y="847639"/>
            <a:ext cx="3170394" cy="10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14663" y="1846227"/>
            <a:ext cx="9083270" cy="1746195"/>
            <a:chOff x="35497" y="1617643"/>
            <a:chExt cx="9097933" cy="1746195"/>
          </a:xfrm>
        </p:grpSpPr>
        <p:grpSp>
          <p:nvGrpSpPr>
            <p:cNvPr id="8" name="Gruppo 7"/>
            <p:cNvGrpSpPr/>
            <p:nvPr/>
          </p:nvGrpSpPr>
          <p:grpSpPr>
            <a:xfrm>
              <a:off x="4716017" y="1664685"/>
              <a:ext cx="4355975" cy="1195097"/>
              <a:chOff x="4139952" y="1851670"/>
              <a:chExt cx="4932040" cy="136073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92" t="13317" r="1993" b="48547"/>
              <a:stretch/>
            </p:blipFill>
            <p:spPr bwMode="auto">
              <a:xfrm>
                <a:off x="4139952" y="1851670"/>
                <a:ext cx="4932040" cy="136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 descr="Picture of the Teaser GAW (Source GAW / WMO)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90" b="21713"/>
              <a:stretch/>
            </p:blipFill>
            <p:spPr bwMode="auto">
              <a:xfrm>
                <a:off x="8100392" y="1851670"/>
                <a:ext cx="971600" cy="434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ttangolo 8"/>
            <p:cNvSpPr/>
            <p:nvPr/>
          </p:nvSpPr>
          <p:spPr>
            <a:xfrm>
              <a:off x="35497" y="1635646"/>
              <a:ext cx="9036496" cy="17281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6115" y="1617643"/>
              <a:ext cx="52920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dirty="0"/>
                <a:t>Lampedusa Station has a series of CO</a:t>
              </a:r>
              <a:r>
                <a:rPr lang="en-US" sz="1400" baseline="-25000" dirty="0"/>
                <a:t>2</a:t>
              </a:r>
              <a:r>
                <a:rPr lang="en-US" sz="1400" dirty="0"/>
                <a:t> and </a:t>
              </a:r>
            </a:p>
            <a:p>
              <a:pPr algn="just"/>
              <a:r>
                <a:rPr lang="en-US" sz="1400" dirty="0"/>
                <a:t>      other greenhouse gasses data from the 1992.</a:t>
              </a:r>
            </a:p>
            <a:p>
              <a:pPr algn="just"/>
              <a:r>
                <a:rPr lang="en-US" sz="1400" dirty="0"/>
                <a:t>      It is part of the European Research Infrastructure </a:t>
              </a:r>
            </a:p>
            <a:p>
              <a:pPr algn="just"/>
              <a:r>
                <a:rPr lang="it-IT" sz="1400" i="1" dirty="0"/>
                <a:t>      Integrated Carbon Observation System;</a:t>
              </a:r>
              <a:endParaRPr lang="en-US" sz="1400" dirty="0"/>
            </a:p>
          </p:txBody>
        </p:sp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5" y="2586425"/>
              <a:ext cx="4608512" cy="705405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4716015" y="2871395"/>
              <a:ext cx="44174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More details on the site and all the installed instruments are available at </a:t>
              </a:r>
              <a:r>
                <a:rPr lang="en-US" sz="1300" dirty="0">
                  <a:hlinkClick r:id="rId6"/>
                </a:rPr>
                <a:t>https://www.lampedusa.enea.it/</a:t>
              </a:r>
              <a:r>
                <a:rPr lang="en-US" sz="1300" dirty="0"/>
                <a:t> </a:t>
              </a: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4663" y="3592422"/>
            <a:ext cx="9015038" cy="313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69956" y="3597971"/>
            <a:ext cx="8534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Station of Piano Battaglia which has a weekly series of CO</a:t>
            </a:r>
            <a:r>
              <a:rPr lang="en-US" sz="1400" baseline="-25000" dirty="0"/>
              <a:t>2</a:t>
            </a:r>
            <a:r>
              <a:rPr lang="en-US" sz="1400" dirty="0"/>
              <a:t> data from the 2005.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-36512" y="3941394"/>
            <a:ext cx="9116218" cy="953014"/>
            <a:chOff x="10571" y="3778976"/>
            <a:chExt cx="9097933" cy="953014"/>
          </a:xfrm>
        </p:grpSpPr>
        <p:sp>
          <p:nvSpPr>
            <p:cNvPr id="18" name="Rettangolo 17"/>
            <p:cNvSpPr/>
            <p:nvPr/>
          </p:nvSpPr>
          <p:spPr>
            <a:xfrm>
              <a:off x="48770" y="3778976"/>
              <a:ext cx="9023224" cy="95301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571" y="3792052"/>
              <a:ext cx="909793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1400" dirty="0"/>
                <a:t>In the frame of the project PULVIRUS in situ continuous greenhouse / aerosol measurements are strengthened at both the ENEA Stations to answer to the questions: </a:t>
              </a:r>
              <a:r>
                <a:rPr lang="en-US" sz="1400" b="1" i="1" dirty="0"/>
                <a:t>if</a:t>
              </a:r>
              <a:r>
                <a:rPr lang="en-US" sz="1400" b="1" dirty="0"/>
                <a:t> and </a:t>
              </a:r>
              <a:r>
                <a:rPr lang="en-US" sz="1400" b="1" i="1" dirty="0"/>
                <a:t>to what extent</a:t>
              </a:r>
              <a:r>
                <a:rPr lang="en-US" sz="1400" b="1" dirty="0"/>
                <a:t> the change in anthropogenic CO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emissions associated with the </a:t>
              </a:r>
              <a:r>
                <a:rPr lang="en-US" sz="1400" b="1" i="1" dirty="0"/>
                <a:t>lockdown</a:t>
              </a:r>
              <a:r>
                <a:rPr lang="en-US" sz="1400" b="1" dirty="0"/>
                <a:t> measures could be reflected in the </a:t>
              </a:r>
              <a:r>
                <a:rPr lang="en-US" sz="1400" b="1" u="sng" dirty="0"/>
                <a:t>background</a:t>
              </a:r>
              <a:r>
                <a:rPr lang="en-US" sz="1400" b="1" dirty="0"/>
                <a:t> atmospheric concentration.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00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6754" y="51470"/>
            <a:ext cx="7776864" cy="857250"/>
          </a:xfrm>
        </p:spPr>
        <p:txBody>
          <a:bodyPr/>
          <a:lstStyle/>
          <a:p>
            <a:pPr algn="l"/>
            <a:r>
              <a:rPr lang="en-GB" sz="2400" dirty="0"/>
              <a:t>Evaluation of the impact of reducing emissions on environmental concentrations of greenhouse gases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99750" y="3985830"/>
            <a:ext cx="4128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annual growth of 2.6 ppm /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amplitude of the annual cycle of 10.5 ppm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amplitude of the semiannual cycle of 3.0 ppm</a:t>
            </a:r>
            <a:endParaRPr lang="it-IT" sz="1400" dirty="0"/>
          </a:p>
        </p:txBody>
      </p:sp>
      <p:sp>
        <p:nvSpPr>
          <p:cNvPr id="22" name="Rettangolo 21"/>
          <p:cNvSpPr/>
          <p:nvPr/>
        </p:nvSpPr>
        <p:spPr>
          <a:xfrm>
            <a:off x="318232" y="3550245"/>
            <a:ext cx="425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Evolution of the hourly concentration of atmospheric CO</a:t>
            </a:r>
            <a:r>
              <a:rPr lang="en-US" sz="800" baseline="-25000" dirty="0"/>
              <a:t>2</a:t>
            </a:r>
            <a:r>
              <a:rPr lang="en-US" sz="800" dirty="0"/>
              <a:t> measured in Lampedusa from 2014 to Feb 2021 (black line; while the blue line is the regression curve that takes into account annual and semiannual cycle).</a:t>
            </a:r>
            <a:endParaRPr lang="it-IT" sz="800" dirty="0"/>
          </a:p>
        </p:txBody>
      </p:sp>
      <p:grpSp>
        <p:nvGrpSpPr>
          <p:cNvPr id="23" name="Gruppo 22"/>
          <p:cNvGrpSpPr>
            <a:grpSpLocks noChangeAspect="1"/>
          </p:cNvGrpSpPr>
          <p:nvPr/>
        </p:nvGrpSpPr>
        <p:grpSpPr>
          <a:xfrm>
            <a:off x="246224" y="1345332"/>
            <a:ext cx="4181760" cy="2234530"/>
            <a:chOff x="4716016" y="849922"/>
            <a:chExt cx="4320000" cy="2308399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6833138" y="2889016"/>
              <a:ext cx="481303" cy="2693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year</a:t>
              </a:r>
            </a:p>
          </p:txBody>
        </p:sp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24"/>
            <a:stretch/>
          </p:blipFill>
          <p:spPr>
            <a:xfrm>
              <a:off x="4716016" y="849922"/>
              <a:ext cx="4320000" cy="2039094"/>
            </a:xfrm>
            <a:prstGeom prst="rect">
              <a:avLst/>
            </a:prstGeom>
          </p:spPr>
        </p:pic>
      </p:grpSp>
      <p:sp>
        <p:nvSpPr>
          <p:cNvPr id="24" name="Rettangolo 23"/>
          <p:cNvSpPr/>
          <p:nvPr/>
        </p:nvSpPr>
        <p:spPr>
          <a:xfrm>
            <a:off x="104856" y="1111845"/>
            <a:ext cx="4464496" cy="369215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ttangolo 24"/>
          <p:cNvSpPr/>
          <p:nvPr/>
        </p:nvSpPr>
        <p:spPr>
          <a:xfrm>
            <a:off x="119736" y="1111845"/>
            <a:ext cx="4377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First results:</a:t>
            </a:r>
            <a:endParaRPr lang="it-IT" sz="1400" b="1" dirty="0"/>
          </a:p>
        </p:txBody>
      </p:sp>
      <p:sp>
        <p:nvSpPr>
          <p:cNvPr id="26" name="Rettangolo 25"/>
          <p:cNvSpPr/>
          <p:nvPr/>
        </p:nvSpPr>
        <p:spPr>
          <a:xfrm>
            <a:off x="5057510" y="1813362"/>
            <a:ext cx="3816424" cy="203132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CO</a:t>
            </a:r>
            <a:r>
              <a:rPr lang="en-US" sz="1400" baseline="-25000" dirty="0"/>
              <a:t>2</a:t>
            </a:r>
            <a:r>
              <a:rPr lang="en-US" sz="1400" dirty="0"/>
              <a:t> concentration reductions in Lampedusa site linked to CO</a:t>
            </a:r>
            <a:r>
              <a:rPr lang="en-US" sz="1400" baseline="-25000" dirty="0"/>
              <a:t>2</a:t>
            </a:r>
            <a:r>
              <a:rPr lang="en-US" sz="1400" dirty="0"/>
              <a:t> emission reductions during the </a:t>
            </a:r>
            <a:r>
              <a:rPr lang="en-US" sz="1400" i="1" dirty="0"/>
              <a:t>lockdown</a:t>
            </a:r>
            <a:r>
              <a:rPr lang="en-US" sz="1400" dirty="0"/>
              <a:t> (estimated on a national level in 9.8% in 2020 respect to 2019);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CO</a:t>
            </a:r>
            <a:r>
              <a:rPr lang="en-US" sz="1400" baseline="-25000" dirty="0"/>
              <a:t>2</a:t>
            </a:r>
            <a:r>
              <a:rPr lang="en-US" sz="1400" dirty="0"/>
              <a:t> emission variation rate that should be kept in the next decades to limit global warming to 1.5°C is around 7.5%.</a:t>
            </a:r>
            <a:endParaRPr lang="it-IT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9" name="Freccia a destra 28"/>
          <p:cNvSpPr/>
          <p:nvPr/>
        </p:nvSpPr>
        <p:spPr>
          <a:xfrm>
            <a:off x="4713369" y="2659938"/>
            <a:ext cx="288032" cy="43111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012160" y="4108366"/>
            <a:ext cx="2966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Contact person: </a:t>
            </a:r>
            <a:r>
              <a:rPr lang="en-US" altLang="it-IT" sz="1100" dirty="0">
                <a:solidFill>
                  <a:srgbClr val="000000"/>
                </a:solidFill>
                <a:hlinkClick r:id="rId3"/>
              </a:rPr>
              <a:t>giandomenico.pace@enea.it</a:t>
            </a:r>
            <a:r>
              <a:rPr lang="en-US" altLang="it-IT" sz="11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27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2520" y="21065"/>
            <a:ext cx="7776864" cy="857250"/>
          </a:xfrm>
        </p:spPr>
        <p:txBody>
          <a:bodyPr/>
          <a:lstStyle/>
          <a:p>
            <a:pPr algn="l"/>
            <a:r>
              <a:rPr lang="en-US" sz="2400" dirty="0"/>
              <a:t>Conclusions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011" y="1129324"/>
            <a:ext cx="8640960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the simulated period (Feb-May 2020) on a national level: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Total NO</a:t>
            </a:r>
            <a:r>
              <a:rPr lang="en-GB" sz="1600" baseline="-25000" dirty="0"/>
              <a:t>X</a:t>
            </a:r>
            <a:r>
              <a:rPr lang="en-GB" sz="1600" dirty="0"/>
              <a:t> emission reductions vary from 12% to 18%;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Total PM</a:t>
            </a:r>
            <a:r>
              <a:rPr lang="en-GB" sz="1600" baseline="-25000" dirty="0"/>
              <a:t>2.5</a:t>
            </a:r>
            <a:r>
              <a:rPr lang="en-GB" sz="1600" dirty="0"/>
              <a:t> emission reductions vary from 0.5% to 8%;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  <a:r>
              <a:rPr lang="en-GB" sz="1600" baseline="-25000" dirty="0"/>
              <a:t>2</a:t>
            </a:r>
            <a:r>
              <a:rPr lang="en-GB" sz="1600" dirty="0"/>
              <a:t> concentration reductions vary from 1 to 9 </a:t>
            </a:r>
            <a:r>
              <a:rPr lang="en-GB" sz="1600" dirty="0">
                <a:latin typeface="Symbol" panose="05050102010706020507" pitchFamily="18" charset="2"/>
              </a:rPr>
              <a:t>m</a:t>
            </a:r>
            <a:r>
              <a:rPr lang="en-GB" sz="1600" dirty="0"/>
              <a:t>g/m</a:t>
            </a:r>
            <a:r>
              <a:rPr lang="en-GB" sz="1600" baseline="30000" dirty="0"/>
              <a:t>3</a:t>
            </a:r>
            <a:r>
              <a:rPr lang="en-GB" sz="1600" dirty="0"/>
              <a:t>, higher in urban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</a:t>
            </a:r>
            <a:r>
              <a:rPr lang="en-GB" sz="1600" baseline="-25000" dirty="0"/>
              <a:t>3</a:t>
            </a:r>
            <a:r>
              <a:rPr lang="en-GB" sz="1600" dirty="0"/>
              <a:t> concentration reductions in rural areas and increases in urban areas (to 13%);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PM concentrations (not shown): small variations, more relevant in the Po Valley.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6" name="Freccia in giù 5"/>
          <p:cNvSpPr/>
          <p:nvPr/>
        </p:nvSpPr>
        <p:spPr>
          <a:xfrm>
            <a:off x="3635896" y="2946613"/>
            <a:ext cx="792088" cy="245363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6454" y="3291830"/>
            <a:ext cx="8568952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Effects on secondary pollutants and PM composition should be carefully studied.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Reduction measures should be carefully selected: target more sectors (not only mobility, but also </a:t>
            </a:r>
            <a:r>
              <a:rPr lang="en-US" sz="1600" b="1" dirty="0"/>
              <a:t>agricultural</a:t>
            </a:r>
            <a:r>
              <a:rPr lang="en-US" sz="1600" dirty="0"/>
              <a:t>, residential…) and integrate measures on a different scales.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Integrated Approach needed to evaluate the different impacts.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analyses do not show CO</a:t>
            </a:r>
            <a:r>
              <a:rPr lang="en-US" sz="1600" baseline="-25000" dirty="0"/>
              <a:t>2</a:t>
            </a:r>
            <a:r>
              <a:rPr lang="en-US" sz="1600" dirty="0"/>
              <a:t> concentration reductions at Lampedusa site.</a:t>
            </a:r>
          </a:p>
        </p:txBody>
      </p:sp>
    </p:spTree>
    <p:extLst>
      <p:ext uri="{BB962C8B-B14F-4D97-AF65-F5344CB8AC3E}">
        <p14:creationId xmlns:p14="http://schemas.microsoft.com/office/powerpoint/2010/main" val="371104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5FC681-BA87-4F48-A6A9-673EB8E89D00}"/>
              </a:ext>
            </a:extLst>
          </p:cNvPr>
          <p:cNvSpPr txBox="1"/>
          <p:nvPr/>
        </p:nvSpPr>
        <p:spPr>
          <a:xfrm>
            <a:off x="827584" y="1635646"/>
            <a:ext cx="712879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THANK YOU FOR YOUR ATTENTION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32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C63146-A185-4818-8EEF-4B0AB988263A}"/>
              </a:ext>
            </a:extLst>
          </p:cNvPr>
          <p:cNvSpPr txBox="1"/>
          <p:nvPr/>
        </p:nvSpPr>
        <p:spPr>
          <a:xfrm>
            <a:off x="2915816" y="2581746"/>
            <a:ext cx="29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t-IT" sz="1600" dirty="0">
                <a:solidFill>
                  <a:srgbClr val="000000"/>
                </a:solidFill>
                <a:hlinkClick r:id="rId2"/>
              </a:rPr>
              <a:t>ilaria.delia@enea.it</a:t>
            </a:r>
            <a:endParaRPr lang="en-US" altLang="it-IT" sz="1600" dirty="0">
              <a:solidFill>
                <a:srgbClr val="000000"/>
              </a:solidFill>
            </a:endParaRPr>
          </a:p>
          <a:p>
            <a:pPr algn="ctr"/>
            <a:r>
              <a:rPr lang="en-US" altLang="it-IT" sz="1600" dirty="0">
                <a:solidFill>
                  <a:srgbClr val="000000"/>
                </a:solidFill>
                <a:hlinkClick r:id="rId3"/>
              </a:rPr>
              <a:t>massimo.disidoro@enea.it</a:t>
            </a:r>
            <a:r>
              <a:rPr lang="en-US" altLang="it-IT" sz="16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253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23478"/>
            <a:ext cx="7355160" cy="857250"/>
          </a:xfrm>
        </p:spPr>
        <p:txBody>
          <a:bodyPr/>
          <a:lstStyle/>
          <a:p>
            <a:pPr algn="l"/>
            <a:r>
              <a:rPr lang="it-IT" sz="2400" dirty="0"/>
              <a:t>The Project PULVIRUS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08470" y="1131590"/>
            <a:ext cx="8928026" cy="3672408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Scientific alliance between ENEA, the Italian National Institute of Health (ISS) and the National System for Environmental Protection (ISPRA+SNPA), to investigate the debated link between air pollution and the spread of the pandemic, the physical-chemical-biological interactions between fine particulate matter and viruses, the effects of the "l</a:t>
            </a:r>
            <a:r>
              <a:rPr lang="en-GB" sz="1500" i="1" dirty="0"/>
              <a:t>ockdown</a:t>
            </a:r>
            <a:r>
              <a:rPr lang="en-GB" sz="1500" dirty="0"/>
              <a:t>" on air pollution and greenhouse gases in Italy;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kern="0" dirty="0">
                <a:solidFill>
                  <a:sysClr val="windowText" lastClr="000000"/>
                </a:solidFill>
              </a:rPr>
              <a:t>Start </a:t>
            </a:r>
            <a:r>
              <a:rPr lang="en-GB" sz="1500" dirty="0"/>
              <a:t>24 June 2020 to 23 June 2022;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6 Working Packages: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WP1: Analysis of the effects of physical distancing measures during the period of the COVID 19 pandemic: what the Italian monitoring stations say;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WP2: The effects of lockdown measures on air quality in Italy based on model simulations;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WP3: Characterization of the particulate matter chemical composition and size distribution;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WP4: Effect of the COVID related emission reductions on greenhouse gases;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WP5: Physical-chemical-biological interactions between fine particles and viruses;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WP6: Recommendations on air particulate samples treatment, preliminary evaluations for the development of an early warning model and training in the emergency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More information available at </a:t>
            </a:r>
            <a:r>
              <a:rPr lang="en-US" sz="1500" dirty="0">
                <a:hlinkClick r:id="rId2"/>
              </a:rPr>
              <a:t>https://www.pulvirus.it/</a:t>
            </a:r>
            <a:r>
              <a:rPr lang="en-US" sz="1500" dirty="0"/>
              <a:t> (in Italian but it will be soon translated in English).</a:t>
            </a:r>
          </a:p>
        </p:txBody>
      </p:sp>
    </p:spTree>
    <p:extLst>
      <p:ext uri="{BB962C8B-B14F-4D97-AF65-F5344CB8AC3E}">
        <p14:creationId xmlns:p14="http://schemas.microsoft.com/office/powerpoint/2010/main" val="8354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51470"/>
            <a:ext cx="735516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sz="2400" dirty="0"/>
              <a:t>The Project PULVIRUS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08470" y="1131590"/>
            <a:ext cx="8928026" cy="3672408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Scientific alliance between ENEA, the Italian National Institute of Health (ISS) and the National System for Environmental Protection (ISPRA+SNPA), to investigate the debated link between air pollution and the spread of the pandemic, the physical-chemical-biological interactions between fine particulate matter and viruses, the effects of the "l</a:t>
            </a:r>
            <a:r>
              <a:rPr lang="en-GB" sz="1500" i="1" dirty="0"/>
              <a:t>ockdown</a:t>
            </a:r>
            <a:r>
              <a:rPr lang="en-GB" sz="1500" dirty="0"/>
              <a:t>" on air pollution and greenhouse gases in Italy;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kern="0" dirty="0">
                <a:solidFill>
                  <a:sysClr val="windowText" lastClr="000000"/>
                </a:solidFill>
              </a:rPr>
              <a:t>Start </a:t>
            </a:r>
            <a:r>
              <a:rPr lang="en-GB" sz="1500" dirty="0"/>
              <a:t>24 June 2020 to 23 June 2022;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6 Working Packages: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WP1: Analysis of the effects of physical distancing measures during the period of the COVID 19 pandemic: what the Italian monitoring stations say;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WP2: The effects of lockdown measures on air quality in Italy based on model simulations;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WP3: Characterization of the particulate matter chemical composition and size distribution;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WP4: Effect of the COVID related emission reductions on greenhouse gases;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WP5: Physical-chemical-biological interactions between fine particles and viruses;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/>
              <a:t>WP6: Recommendations on air particulate samples treatment, preliminary evaluations for the development of an early warning model and training in the emergency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More information available at </a:t>
            </a:r>
            <a:r>
              <a:rPr lang="en-US" sz="1500" dirty="0">
                <a:hlinkClick r:id="rId2"/>
              </a:rPr>
              <a:t>https://www.pulvirus.it/</a:t>
            </a:r>
            <a:r>
              <a:rPr lang="en-US" sz="1500" dirty="0"/>
              <a:t> (in Italian but it will be soon translated in English).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3003798"/>
            <a:ext cx="8496944" cy="2160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251520" y="3435846"/>
            <a:ext cx="8496944" cy="2520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5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1115616" y="177840"/>
            <a:ext cx="7920880" cy="39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effects of lockdown measures on air quality in Italy:</a:t>
            </a:r>
          </a:p>
          <a:p>
            <a:r>
              <a:rPr lang="it-IT" dirty="0"/>
              <a:t>the </a:t>
            </a:r>
            <a:r>
              <a:rPr lang="en-US" dirty="0"/>
              <a:t>methodology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5496" y="1347614"/>
            <a:ext cx="2849324" cy="2880320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1600" kern="0" dirty="0">
                <a:solidFill>
                  <a:sysClr val="windowText" lastClr="000000"/>
                </a:solidFill>
              </a:rPr>
              <a:t>The aim of the project is to understand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ysClr val="windowText" lastClr="000000"/>
                </a:solidFill>
              </a:rPr>
              <a:t>h</a:t>
            </a:r>
            <a:r>
              <a:rPr lang="en-US" sz="1600" dirty="0"/>
              <a:t>ow air quality models reproduce significant emission variations in a very short period;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emission variations from specific sectors affected by the COVID-19 restrictions;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effect on secondary pollutants.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915816" y="2480126"/>
            <a:ext cx="288032" cy="45166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707904" y="3704714"/>
            <a:ext cx="443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MINNI model (ENEA): 4km resolution (national simulation) SNPA-ASI (</a:t>
            </a:r>
            <a:r>
              <a:rPr lang="en-US" sz="1400" dirty="0" err="1"/>
              <a:t>ArpaE</a:t>
            </a:r>
            <a:r>
              <a:rPr lang="en-US" sz="1400" dirty="0"/>
              <a:t>): 7 km resolution (national simulation)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75856" y="1334180"/>
            <a:ext cx="5770320" cy="29657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84" y="1398238"/>
            <a:ext cx="5607863" cy="21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51470"/>
            <a:ext cx="7355160" cy="857250"/>
          </a:xfrm>
        </p:spPr>
        <p:txBody>
          <a:bodyPr/>
          <a:lstStyle/>
          <a:p>
            <a:pPr algn="l"/>
            <a:r>
              <a:rPr lang="en-US" sz="2400" dirty="0"/>
              <a:t>The MINNI model setup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5024438" cy="3705225"/>
          </a:xfrm>
          <a:prstGeom prst="rect">
            <a:avLst/>
          </a:prstGeom>
        </p:spPr>
      </p:pic>
      <p:sp>
        <p:nvSpPr>
          <p:cNvPr id="31" name="Parentesi graffa chiusa 30"/>
          <p:cNvSpPr/>
          <p:nvPr/>
        </p:nvSpPr>
        <p:spPr>
          <a:xfrm>
            <a:off x="5024438" y="1121132"/>
            <a:ext cx="406293" cy="3643675"/>
          </a:xfrm>
          <a:prstGeom prst="rightBrac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5430248" y="1203598"/>
            <a:ext cx="3672408" cy="332398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Two air quality simulations: BASE and LOCK;</a:t>
            </a:r>
          </a:p>
          <a:p>
            <a:r>
              <a:rPr lang="en-US" sz="1400" dirty="0"/>
              <a:t>Period: 1 February – 31 May 2020;</a:t>
            </a:r>
          </a:p>
          <a:p>
            <a:r>
              <a:rPr lang="en-US" sz="1400" dirty="0"/>
              <a:t>MINNI model: 4km resolution;</a:t>
            </a:r>
          </a:p>
          <a:p>
            <a:r>
              <a:rPr lang="en-US" sz="1400" dirty="0"/>
              <a:t>MINNI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BC from CAMS </a:t>
            </a:r>
            <a:r>
              <a:rPr lang="en-US" sz="1400" dirty="0" err="1"/>
              <a:t>Covid</a:t>
            </a:r>
            <a:r>
              <a:rPr lang="en-US" sz="1400" dirty="0"/>
              <a:t> Simulation base and lockdown (MINNI_CAMS details: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Emissions -&gt; CAMS_REG_APv4.2 – year 2017;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err="1"/>
              <a:t>meteo</a:t>
            </a:r>
            <a:r>
              <a:rPr lang="en-US" sz="1400" dirty="0"/>
              <a:t> IFS;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base and lockdown scenario with lockdown starting the 21</a:t>
            </a:r>
            <a:r>
              <a:rPr lang="en-US" sz="1400" baseline="30000" dirty="0"/>
              <a:t>st</a:t>
            </a:r>
            <a:r>
              <a:rPr lang="en-US" sz="1400" dirty="0"/>
              <a:t> of February 2020).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Meteo</a:t>
            </a:r>
            <a:r>
              <a:rPr lang="en-US" sz="1400" dirty="0"/>
              <a:t>: WRF (year 2020), two-way nesting (12km -&gt; 4km) and ERA5 as BC;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BVOC: MEGAN model.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51470"/>
            <a:ext cx="7355160" cy="857250"/>
          </a:xfrm>
        </p:spPr>
        <p:txBody>
          <a:bodyPr/>
          <a:lstStyle/>
          <a:p>
            <a:pPr algn="l"/>
            <a:r>
              <a:rPr lang="en-US" sz="2400" dirty="0"/>
              <a:t>The base case emission scenario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3159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Base case emission scenario - year 2017</a:t>
            </a:r>
          </a:p>
          <a:p>
            <a:pPr marL="285750" indent="-285750">
              <a:buFontTx/>
              <a:buChar char="-"/>
            </a:pPr>
            <a:r>
              <a:rPr lang="en-US" dirty="0"/>
              <a:t>Harmonization with the available regional emission inventories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5" y="1779662"/>
            <a:ext cx="4380052" cy="2861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9662"/>
            <a:ext cx="4380052" cy="2861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3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51470"/>
            <a:ext cx="7776864" cy="857250"/>
          </a:xfrm>
        </p:spPr>
        <p:txBody>
          <a:bodyPr/>
          <a:lstStyle/>
          <a:p>
            <a:pPr algn="l"/>
            <a:r>
              <a:rPr lang="en-US" sz="2400" dirty="0"/>
              <a:t>The lockdown emission scenario</a:t>
            </a:r>
            <a:endParaRPr lang="en-US" sz="2400" strike="sngStrike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109268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Selected adjustment factor variations for each sector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Comparison with regional and European variations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Daily/weekly or monthly profiles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9004"/>
            <a:ext cx="2977286" cy="1948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2843"/>
            <a:ext cx="2982163" cy="1948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8" y="2053145"/>
            <a:ext cx="3898773" cy="2578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1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0"/>
            <a:ext cx="7776864" cy="857250"/>
          </a:xfrm>
        </p:spPr>
        <p:txBody>
          <a:bodyPr/>
          <a:lstStyle/>
          <a:p>
            <a:pPr algn="l"/>
            <a:r>
              <a:rPr lang="en-US" sz="2400" dirty="0"/>
              <a:t>Emission Variations: LOCK vs BASE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8" y="1240140"/>
            <a:ext cx="3653790" cy="2411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3777302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entire period: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NOx Emission Reductions vary from 12% to 18%;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PM2.5 Emission Reductions vary from 0.5% to 8%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30405" y="3777302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Monthly variations: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NOx highest reductions in April;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 some Regions PM2.5 increases in March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0140"/>
            <a:ext cx="3653790" cy="2411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5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0"/>
            <a:ext cx="7776864" cy="857250"/>
          </a:xfrm>
        </p:spPr>
        <p:txBody>
          <a:bodyPr/>
          <a:lstStyle/>
          <a:p>
            <a:pPr algn="l"/>
            <a:r>
              <a:rPr lang="en-US" sz="2400" dirty="0"/>
              <a:t>Emission Variations: LOCK vs BASE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548048" y="1347614"/>
            <a:ext cx="3456384" cy="2819037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Sectoral Contribution, period Feb – May 2020: </a:t>
            </a:r>
            <a:br>
              <a:rPr lang="en-US" sz="1400" b="1" dirty="0"/>
            </a:b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- Road Transport: NO</a:t>
            </a:r>
            <a:r>
              <a:rPr lang="en-US" sz="1400" baseline="-25000" dirty="0"/>
              <a:t>X</a:t>
            </a:r>
            <a:r>
              <a:rPr lang="en-US" sz="1400" dirty="0"/>
              <a:t> (-60%), PM</a:t>
            </a:r>
            <a:r>
              <a:rPr lang="en-US" sz="1400" baseline="-25000" dirty="0"/>
              <a:t>2.5</a:t>
            </a:r>
            <a:r>
              <a:rPr lang="en-US" sz="1400" dirty="0"/>
              <a:t> (-66%)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- Industry: SO</a:t>
            </a:r>
            <a:r>
              <a:rPr lang="en-US" sz="1400" baseline="-25000" dirty="0"/>
              <a:t>X</a:t>
            </a:r>
            <a:r>
              <a:rPr lang="en-US" sz="1400" dirty="0"/>
              <a:t> (-90%), NMVOC (-80%);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- Maritime: NO</a:t>
            </a:r>
            <a:r>
              <a:rPr lang="en-US" sz="1400" baseline="-25000" dirty="0"/>
              <a:t>X</a:t>
            </a:r>
            <a:r>
              <a:rPr lang="en-US" sz="1400" dirty="0"/>
              <a:t> (-8%), SO</a:t>
            </a:r>
            <a:r>
              <a:rPr lang="en-US" sz="1400" baseline="-25000" dirty="0"/>
              <a:t>X</a:t>
            </a:r>
            <a:r>
              <a:rPr lang="en-US" sz="1400" dirty="0"/>
              <a:t> (-3%);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- Residential: PM</a:t>
            </a:r>
            <a:r>
              <a:rPr lang="en-US" sz="1400" baseline="-25000" dirty="0"/>
              <a:t>2.5</a:t>
            </a:r>
            <a:r>
              <a:rPr lang="en-US" sz="1400" dirty="0"/>
              <a:t> (+32%);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- No emission variation in the agricultural sector so no significant NH</a:t>
            </a:r>
            <a:r>
              <a:rPr lang="en-US" sz="1400" baseline="-25000" dirty="0"/>
              <a:t>3</a:t>
            </a:r>
            <a:r>
              <a:rPr lang="en-US" sz="1400" dirty="0"/>
              <a:t> emission reductions.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4" y="1203596"/>
            <a:ext cx="243459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66" y="1203596"/>
            <a:ext cx="243459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4" y="2876832"/>
            <a:ext cx="243459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4016" y="1131590"/>
            <a:ext cx="5004048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ccia a destra 13"/>
          <p:cNvSpPr/>
          <p:nvPr/>
        </p:nvSpPr>
        <p:spPr>
          <a:xfrm>
            <a:off x="5220072" y="2613467"/>
            <a:ext cx="288032" cy="43111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66" y="2876832"/>
            <a:ext cx="243459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872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PULVIRUS" id="{38BF02D6-6938-B843-A05C-9F10AEF6D486}" vid="{8E994E24-1CD6-4541-AEFD-207FA5ABDE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1571</Words>
  <Application>Microsoft Office PowerPoint</Application>
  <PresentationFormat>Presentazione su schermo (16:9)</PresentationFormat>
  <Paragraphs>137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Wingdings</vt:lpstr>
      <vt:lpstr>Tema di Office</vt:lpstr>
      <vt:lpstr>  3rd EPCAC Meeting: Part 6: What lessons can be learned from emission reductions during corona lockdown?    The effects of lockdown measures on air quality in Italy based on model simulations</vt:lpstr>
      <vt:lpstr>The Project PULVIRUS</vt:lpstr>
      <vt:lpstr>The Project PULVIRUS</vt:lpstr>
      <vt:lpstr>Presentazione standard di PowerPoint</vt:lpstr>
      <vt:lpstr>The MINNI model setup</vt:lpstr>
      <vt:lpstr>The base case emission scenario</vt:lpstr>
      <vt:lpstr>The lockdown emission scenario</vt:lpstr>
      <vt:lpstr>Emission Variations: LOCK vs BASE </vt:lpstr>
      <vt:lpstr>Emission Variations: LOCK vs BASE </vt:lpstr>
      <vt:lpstr>Emission Variations: LOCK vs BASE </vt:lpstr>
      <vt:lpstr>MINNI lockdown and observations</vt:lpstr>
      <vt:lpstr>MINNI lockdown and CAMS lockdown: variation in NO2 concentrations</vt:lpstr>
      <vt:lpstr>MINNI lockdown: concentration variations – period Feb – May 2020</vt:lpstr>
      <vt:lpstr>MINNI simulations as BC to other models: Lazio and Rome simulations</vt:lpstr>
      <vt:lpstr>Evaluation of the impact of reducing emissions on environmental concentrations of greenhouse gases</vt:lpstr>
      <vt:lpstr>Evaluation of the impact of reducing emissions on environmental concentrations of greenhouse gases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Giorgio Cattani</dc:creator>
  <cp:lastModifiedBy>Ilaria D'Elia</cp:lastModifiedBy>
  <cp:revision>167</cp:revision>
  <dcterms:created xsi:type="dcterms:W3CDTF">2020-11-02T08:49:52Z</dcterms:created>
  <dcterms:modified xsi:type="dcterms:W3CDTF">2021-11-29T15:55:27Z</dcterms:modified>
</cp:coreProperties>
</file>