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2" r:id="rId3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E725A2"/>
    <a:srgbClr val="106995"/>
    <a:srgbClr val="F7EAD8"/>
    <a:srgbClr val="3C576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>
        <p:scale>
          <a:sx n="130" d="100"/>
          <a:sy n="130" d="100"/>
        </p:scale>
        <p:origin x="-1122" y="-3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E660AB89-0949-7147-99F9-0F075EF161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85"/>
            <a:ext cx="9144000" cy="51435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213E9-FDB3-446A-96C5-26608C3A04E9}" type="datetimeFigureOut">
              <a:rPr lang="it-IT" smtClean="0"/>
              <a:t>21/10/2021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146CA-B22E-426D-9BA7-B55C866F4FB5}" type="slidenum">
              <a:rPr lang="it-IT" smtClean="0"/>
              <a:t>‹N›</a:t>
            </a:fld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1610917" cy="16109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213E9-FDB3-446A-96C5-26608C3A04E9}" type="datetimeFigureOut">
              <a:rPr lang="it-IT" smtClean="0"/>
              <a:t>21/10/2021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146CA-B22E-426D-9BA7-B55C866F4FB5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1"/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2400" b="1" cap="all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213E9-FDB3-446A-96C5-26608C3A04E9}" type="datetimeFigureOut">
              <a:rPr lang="it-IT" smtClean="0"/>
              <a:t>21/10/2021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146CA-B22E-426D-9BA7-B55C866F4FB5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 i="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 i="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213E9-FDB3-446A-96C5-26608C3A04E9}" type="datetimeFigureOut">
              <a:rPr lang="it-IT" smtClean="0"/>
              <a:t>21/10/2021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164288" y="4800599"/>
            <a:ext cx="2133600" cy="273844"/>
          </a:xfrm>
        </p:spPr>
        <p:txBody>
          <a:bodyPr/>
          <a:lstStyle/>
          <a:p>
            <a:fld id="{C7E146CA-B22E-426D-9BA7-B55C866F4FB5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213E9-FDB3-446A-96C5-26608C3A04E9}" type="datetimeFigureOut">
              <a:rPr lang="it-IT" smtClean="0"/>
              <a:t>21/10/2021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146CA-B22E-426D-9BA7-B55C866F4FB5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213E9-FDB3-446A-96C5-26608C3A04E9}" type="datetimeFigureOut">
              <a:rPr lang="it-IT" smtClean="0"/>
              <a:t>21/10/2021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146CA-B22E-426D-9BA7-B55C866F4FB5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213E9-FDB3-446A-96C5-26608C3A04E9}" type="datetimeFigureOut">
              <a:rPr lang="it-IT" smtClean="0"/>
              <a:t>21/10/2021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146CA-B22E-426D-9BA7-B55C866F4FB5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213E9-FDB3-446A-96C5-26608C3A04E9}" type="datetimeFigureOut">
              <a:rPr lang="it-IT" smtClean="0"/>
              <a:t>21/10/2021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146CA-B22E-426D-9BA7-B55C866F4FB5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213E9-FDB3-446A-96C5-26608C3A04E9}" type="datetimeFigureOut">
              <a:rPr lang="it-IT" smtClean="0"/>
              <a:t>21/10/2021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146CA-B22E-426D-9BA7-B55C866F4FB5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0055BD79-7AAE-D84A-AEA2-B4F914B4AA3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8" y="0"/>
            <a:ext cx="9144000" cy="1104716"/>
          </a:xfrm>
          <a:prstGeom prst="rect">
            <a:avLst/>
          </a:prstGeom>
        </p:spPr>
      </p:pic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7618" y="1217705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331640" y="205979"/>
            <a:ext cx="735516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146CA-B22E-426D-9BA7-B55C866F4FB5}" type="slidenum">
              <a:rPr lang="it-IT" smtClean="0"/>
              <a:t>‹N›</a:t>
            </a:fld>
            <a:endParaRPr lang="it-IT" dirty="0"/>
          </a:p>
        </p:txBody>
      </p:sp>
      <p:grpSp>
        <p:nvGrpSpPr>
          <p:cNvPr id="15" name="Gruppo 14"/>
          <p:cNvGrpSpPr>
            <a:grpSpLocks noChangeAspect="1"/>
          </p:cNvGrpSpPr>
          <p:nvPr userDrawn="1"/>
        </p:nvGrpSpPr>
        <p:grpSpPr>
          <a:xfrm>
            <a:off x="5749714" y="4603500"/>
            <a:ext cx="3394286" cy="540000"/>
            <a:chOff x="686190" y="1231219"/>
            <a:chExt cx="7920000" cy="1260000"/>
          </a:xfrm>
        </p:grpSpPr>
        <p:sp>
          <p:nvSpPr>
            <p:cNvPr id="16" name="Rettangolo 15"/>
            <p:cNvSpPr/>
            <p:nvPr/>
          </p:nvSpPr>
          <p:spPr>
            <a:xfrm>
              <a:off x="686190" y="1231219"/>
              <a:ext cx="7920000" cy="12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17" name="Immagine 16" descr="ISS.gif"/>
            <p:cNvPicPr>
              <a:picLocks noChangeAspect="1"/>
            </p:cNvPicPr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64493" y="1282728"/>
              <a:ext cx="1080000" cy="1080000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8" name="Immagine 17" descr="LOGO_ENEA_ita.gif"/>
            <p:cNvPicPr>
              <a:picLocks noChangeAspect="1"/>
            </p:cNvPicPr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506712" y="1507578"/>
              <a:ext cx="1776483" cy="720000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9" name="Immagine 18" descr="logoISPRA_SNPA-alta.png"/>
            <p:cNvPicPr>
              <a:picLocks noChangeAspect="1"/>
            </p:cNvPicPr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144980" y="1276190"/>
              <a:ext cx="3294915" cy="1080000"/>
            </a:xfrm>
            <a:prstGeom prst="rect">
              <a:avLst/>
            </a:prstGeom>
            <a:solidFill>
              <a:schemeClr val="bg1"/>
            </a:solidFill>
          </p:spPr>
        </p:pic>
      </p:grp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08" y="7222"/>
            <a:ext cx="1203598" cy="1203598"/>
          </a:xfrm>
          <a:prstGeom prst="rect">
            <a:avLst/>
          </a:prstGeom>
        </p:spPr>
      </p:pic>
      <p:sp>
        <p:nvSpPr>
          <p:cNvPr id="4" name="CasellaDiTesto 3"/>
          <p:cNvSpPr txBox="1"/>
          <p:nvPr userDrawn="1"/>
        </p:nvSpPr>
        <p:spPr>
          <a:xfrm>
            <a:off x="733120" y="4815069"/>
            <a:ext cx="49931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>
                <a:solidFill>
                  <a:schemeClr val="bg1">
                    <a:lumMod val="65000"/>
                  </a:schemeClr>
                </a:solidFill>
              </a:rPr>
              <a:t>ECOMONDO – Progetto Pulvirus – 27/10/2021</a:t>
            </a:r>
            <a:endParaRPr lang="en-GB" sz="1200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ulvirus.it/" TargetMode="Externa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contenuto 2"/>
          <p:cNvSpPr txBox="1">
            <a:spLocks/>
          </p:cNvSpPr>
          <p:nvPr/>
        </p:nvSpPr>
        <p:spPr>
          <a:xfrm>
            <a:off x="7542000" y="1259541"/>
            <a:ext cx="1512168" cy="3330383"/>
          </a:xfrm>
          <a:prstGeom prst="rect">
            <a:avLst/>
          </a:prstGeom>
          <a:ln w="25400">
            <a:solidFill>
              <a:srgbClr val="FFC00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100" b="1" dirty="0" smtClean="0"/>
              <a:t>VARIAZIONE EMISSIONI </a:t>
            </a:r>
            <a:br>
              <a:rPr lang="it-IT" sz="1100" b="1" dirty="0" smtClean="0"/>
            </a:br>
            <a:endParaRPr lang="it-IT" sz="1100" b="1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100" dirty="0" smtClean="0"/>
              <a:t>Contributi </a:t>
            </a:r>
            <a:r>
              <a:rPr lang="it-IT" sz="1100" dirty="0" smtClean="0"/>
              <a:t>settoriali, </a:t>
            </a:r>
            <a:endParaRPr lang="it-IT" sz="11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100" dirty="0" smtClean="0"/>
              <a:t>periodo feb - mag 2020: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100" dirty="0" smtClean="0"/>
              <a:t>- Riduzione traffico stradale per NO</a:t>
            </a:r>
            <a:r>
              <a:rPr lang="it-IT" sz="1100" baseline="-25000" dirty="0" smtClean="0"/>
              <a:t>X</a:t>
            </a:r>
            <a:r>
              <a:rPr lang="it-IT" sz="1100" dirty="0"/>
              <a:t> </a:t>
            </a:r>
            <a:r>
              <a:rPr lang="it-IT" sz="1100" dirty="0" smtClean="0"/>
              <a:t>(-60%), PM2.5 (-66%) </a:t>
            </a:r>
            <a:br>
              <a:rPr lang="it-IT" sz="1100" dirty="0" smtClean="0"/>
            </a:br>
            <a:r>
              <a:rPr lang="it-IT" sz="1100" dirty="0" smtClean="0"/>
              <a:t>e CO (-87%);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100" dirty="0" smtClean="0"/>
              <a:t>- Riduzione industria per SO</a:t>
            </a:r>
            <a:r>
              <a:rPr lang="it-IT" sz="1100" baseline="-25000" dirty="0" smtClean="0"/>
              <a:t>X</a:t>
            </a:r>
            <a:r>
              <a:rPr lang="it-IT" sz="1100" dirty="0" smtClean="0"/>
              <a:t> (-90%) </a:t>
            </a:r>
            <a:br>
              <a:rPr lang="it-IT" sz="1100" dirty="0" smtClean="0"/>
            </a:br>
            <a:r>
              <a:rPr lang="it-IT" sz="1100" dirty="0" smtClean="0"/>
              <a:t>e COVNM (-80%);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100" dirty="0" smtClean="0"/>
              <a:t>- Riduzione marittimo per NO</a:t>
            </a:r>
            <a:r>
              <a:rPr lang="it-IT" sz="1100" baseline="-25000" dirty="0" smtClean="0"/>
              <a:t>X</a:t>
            </a:r>
            <a:r>
              <a:rPr lang="it-IT" sz="1100" dirty="0" smtClean="0"/>
              <a:t> (-8%) e SO</a:t>
            </a:r>
            <a:r>
              <a:rPr lang="it-IT" sz="1100" baseline="-25000" dirty="0" smtClean="0"/>
              <a:t>X</a:t>
            </a:r>
            <a:r>
              <a:rPr lang="it-IT" sz="1100" dirty="0" smtClean="0"/>
              <a:t> (-3%);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100" dirty="0" smtClean="0"/>
              <a:t>- Incremento </a:t>
            </a:r>
            <a:r>
              <a:rPr lang="it-IT" sz="1100" dirty="0" smtClean="0"/>
              <a:t>Riscaldamento </a:t>
            </a:r>
            <a:br>
              <a:rPr lang="it-IT" sz="1100" dirty="0" smtClean="0"/>
            </a:br>
            <a:r>
              <a:rPr lang="it-IT" sz="1100" dirty="0" smtClean="0"/>
              <a:t>per PM2.5 (+32</a:t>
            </a:r>
            <a:r>
              <a:rPr lang="it-IT" sz="1100" dirty="0" smtClean="0"/>
              <a:t>%);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100" dirty="0" smtClean="0"/>
              <a:t>- Il settore agricoltura non mostra variazioni e di conseguenza non si osservano variazioni nelle emissioni di NH</a:t>
            </a:r>
            <a:r>
              <a:rPr lang="it-IT" sz="1100" baseline="-25000" dirty="0" smtClean="0"/>
              <a:t>3</a:t>
            </a:r>
            <a:endParaRPr lang="it-IT" sz="1100" baseline="-25000" dirty="0" smtClean="0"/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en-GB" sz="4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5290"/>
            <a:ext cx="7956376" cy="1054291"/>
          </a:xfrm>
        </p:spPr>
        <p:txBody>
          <a:bodyPr/>
          <a:lstStyle/>
          <a:p>
            <a:pPr algn="l"/>
            <a:r>
              <a:rPr lang="it-IT" sz="2000" dirty="0" smtClean="0"/>
              <a:t>OBIETTIVO 2: Valutazione </a:t>
            </a:r>
            <a:r>
              <a:rPr lang="it-IT" sz="2000" dirty="0"/>
              <a:t>sull’intero territorio nazionale della riduzione delle emissioni e concentrazioni di inquinanti atmosferici per effetto dell’introduzione di misure per contrastare la diffusione del COVID </a:t>
            </a:r>
            <a:r>
              <a:rPr lang="it-IT" sz="2000" dirty="0" smtClean="0"/>
              <a:t>19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35496" y="1518808"/>
            <a:ext cx="3600400" cy="3015044"/>
          </a:xfrm>
          <a:ln w="25400">
            <a:solidFill>
              <a:srgbClr val="FFC00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sz="2000" dirty="0" smtClean="0"/>
              <a:t>Provare a rispondere alle seguenti domande attraverso simulazioni di modelli di qualità dell’aria:</a:t>
            </a:r>
          </a:p>
          <a:p>
            <a:pPr lvl="0"/>
            <a:r>
              <a:rPr lang="it-IT" sz="2000" dirty="0"/>
              <a:t>sono in grado i modelli di qualità dell’aria di riprodurre l’effetto di significative variazioni emissive </a:t>
            </a:r>
            <a:r>
              <a:rPr lang="it-IT" sz="2000" dirty="0" smtClean="0"/>
              <a:t>in un periodo </a:t>
            </a:r>
            <a:r>
              <a:rPr lang="it-IT" sz="2000" dirty="0"/>
              <a:t>temporale limitato </a:t>
            </a:r>
            <a:r>
              <a:rPr lang="it-IT" sz="2000" dirty="0" smtClean="0"/>
              <a:t>(feb-mag 2020)?</a:t>
            </a:r>
            <a:endParaRPr lang="en-GB" sz="2000" dirty="0"/>
          </a:p>
          <a:p>
            <a:pPr lvl="0"/>
            <a:r>
              <a:rPr lang="it-IT" sz="2000" dirty="0" smtClean="0"/>
              <a:t>come sono variate le emissioni in seguito alle </a:t>
            </a:r>
            <a:r>
              <a:rPr lang="it-IT" sz="2000" dirty="0"/>
              <a:t>misure </a:t>
            </a:r>
            <a:r>
              <a:rPr lang="it-IT" sz="2000" dirty="0" smtClean="0"/>
              <a:t>adottate?</a:t>
            </a:r>
          </a:p>
          <a:p>
            <a:pPr lvl="0"/>
            <a:r>
              <a:rPr lang="it-IT" sz="2000" dirty="0" smtClean="0"/>
              <a:t>come sono variate le concentrazioni</a:t>
            </a:r>
            <a:r>
              <a:rPr lang="it-IT" sz="2000" dirty="0"/>
              <a:t>? </a:t>
            </a:r>
            <a:r>
              <a:rPr lang="it-IT" sz="2000" dirty="0" smtClean="0"/>
              <a:t>E con quali effetti su </a:t>
            </a:r>
            <a:r>
              <a:rPr lang="it-IT" sz="2000" dirty="0"/>
              <a:t>inquinanti parzialmente (il particolato) o completamente (l’ozono) secondari?</a:t>
            </a:r>
            <a:endParaRPr lang="en-GB" sz="2000" dirty="0"/>
          </a:p>
          <a:p>
            <a:pPr lvl="0"/>
            <a:r>
              <a:rPr lang="it-IT" sz="2000" dirty="0" smtClean="0"/>
              <a:t>ai </a:t>
            </a:r>
            <a:r>
              <a:rPr lang="it-IT" sz="2000" dirty="0"/>
              <a:t>fini della pianificazione della qualità dell’aria, quale lezione possiamo trarre da questo studio modellistico</a:t>
            </a:r>
            <a:r>
              <a:rPr lang="it-IT" sz="2000" dirty="0" smtClean="0"/>
              <a:t>?</a:t>
            </a:r>
            <a:endParaRPr lang="en-GB" sz="2000" dirty="0"/>
          </a:p>
        </p:txBody>
      </p:sp>
      <p:sp>
        <p:nvSpPr>
          <p:cNvPr id="4" name="Freccia a destra 3"/>
          <p:cNvSpPr/>
          <p:nvPr/>
        </p:nvSpPr>
        <p:spPr>
          <a:xfrm>
            <a:off x="3635896" y="2808099"/>
            <a:ext cx="288032" cy="360040"/>
          </a:xfrm>
          <a:prstGeom prst="rightArrow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946325" y="1203598"/>
            <a:ext cx="3289971" cy="3416320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77498" y="105958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Finalità obiettivo 2</a:t>
            </a:r>
            <a:endParaRPr lang="en-GB" b="1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072" y="1255222"/>
            <a:ext cx="3176111" cy="3334703"/>
          </a:xfrm>
          <a:prstGeom prst="rect">
            <a:avLst/>
          </a:prstGeom>
        </p:spPr>
      </p:pic>
      <p:sp>
        <p:nvSpPr>
          <p:cNvPr id="9" name="Freccia a destra 8"/>
          <p:cNvSpPr/>
          <p:nvPr/>
        </p:nvSpPr>
        <p:spPr>
          <a:xfrm>
            <a:off x="7236296" y="2808099"/>
            <a:ext cx="288032" cy="360040"/>
          </a:xfrm>
          <a:prstGeom prst="rightArrow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o 5"/>
          <p:cNvGrpSpPr>
            <a:grpSpLocks noChangeAspect="1"/>
          </p:cNvGrpSpPr>
          <p:nvPr/>
        </p:nvGrpSpPr>
        <p:grpSpPr>
          <a:xfrm>
            <a:off x="104983" y="1131590"/>
            <a:ext cx="2537243" cy="1628947"/>
            <a:chOff x="107504" y="1419622"/>
            <a:chExt cx="4228738" cy="2714911"/>
          </a:xfrm>
        </p:grpSpPr>
        <p:pic>
          <p:nvPicPr>
            <p:cNvPr id="23" name="Immagine 2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239" y="1549887"/>
              <a:ext cx="1972628" cy="2475738"/>
            </a:xfrm>
            <a:prstGeom prst="rect">
              <a:avLst/>
            </a:prstGeom>
          </p:spPr>
        </p:pic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3688" y="1525223"/>
              <a:ext cx="2084070" cy="2522220"/>
            </a:xfrm>
            <a:prstGeom prst="rect">
              <a:avLst/>
            </a:prstGeom>
          </p:spPr>
        </p:pic>
        <p:sp>
          <p:nvSpPr>
            <p:cNvPr id="5" name="Rettangolo 4"/>
            <p:cNvSpPr/>
            <p:nvPr/>
          </p:nvSpPr>
          <p:spPr>
            <a:xfrm>
              <a:off x="107504" y="1419622"/>
              <a:ext cx="4228738" cy="2714911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7" name="Gruppo 6"/>
          <p:cNvGrpSpPr>
            <a:grpSpLocks noChangeAspect="1"/>
          </p:cNvGrpSpPr>
          <p:nvPr/>
        </p:nvGrpSpPr>
        <p:grpSpPr>
          <a:xfrm>
            <a:off x="104983" y="2871050"/>
            <a:ext cx="2537243" cy="1628947"/>
            <a:chOff x="4405305" y="1428877"/>
            <a:chExt cx="4228738" cy="2714911"/>
          </a:xfrm>
        </p:grpSpPr>
        <p:pic>
          <p:nvPicPr>
            <p:cNvPr id="24" name="Immagine 2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1505634"/>
              <a:ext cx="1987106" cy="2497455"/>
            </a:xfrm>
            <a:prstGeom prst="rect">
              <a:avLst/>
            </a:prstGeom>
          </p:spPr>
        </p:pic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1485333"/>
              <a:ext cx="2087880" cy="2526030"/>
            </a:xfrm>
            <a:prstGeom prst="rect">
              <a:avLst/>
            </a:prstGeom>
          </p:spPr>
        </p:pic>
        <p:sp>
          <p:nvSpPr>
            <p:cNvPr id="27" name="Rettangolo 26"/>
            <p:cNvSpPr/>
            <p:nvPr/>
          </p:nvSpPr>
          <p:spPr>
            <a:xfrm>
              <a:off x="4405305" y="1428877"/>
              <a:ext cx="4228738" cy="2714911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8" name="CasellaDiTesto 27"/>
          <p:cNvSpPr txBox="1"/>
          <p:nvPr/>
        </p:nvSpPr>
        <p:spPr>
          <a:xfrm>
            <a:off x="3224151" y="1131589"/>
            <a:ext cx="5760640" cy="1384995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Nel periodo di simulazione (feb – mag 2020):</a:t>
            </a:r>
          </a:p>
          <a:p>
            <a:pPr marL="285750" indent="-285750">
              <a:buFontTx/>
              <a:buChar char="-"/>
            </a:pPr>
            <a:r>
              <a:rPr lang="it-IT" sz="1200" dirty="0"/>
              <a:t>l</a:t>
            </a:r>
            <a:r>
              <a:rPr lang="it-IT" sz="1200" dirty="0" smtClean="0"/>
              <a:t>a riduzione delle concentrazioni di NO</a:t>
            </a:r>
            <a:r>
              <a:rPr lang="it-IT" sz="1200" baseline="-25000" dirty="0" smtClean="0"/>
              <a:t>2</a:t>
            </a:r>
            <a:r>
              <a:rPr lang="it-IT" sz="1200" dirty="0" smtClean="0"/>
              <a:t> varia da 1 a 9 </a:t>
            </a:r>
            <a:r>
              <a:rPr lang="it-IT" sz="1200" dirty="0" smtClean="0">
                <a:latin typeface="Symbol" panose="05050102010706020507" pitchFamily="18" charset="2"/>
              </a:rPr>
              <a:t>m</a:t>
            </a:r>
            <a:r>
              <a:rPr lang="it-IT" sz="1200" dirty="0" smtClean="0"/>
              <a:t>g/m</a:t>
            </a:r>
            <a:r>
              <a:rPr lang="it-IT" sz="1200" baseline="30000" dirty="0" smtClean="0"/>
              <a:t>3</a:t>
            </a:r>
            <a:r>
              <a:rPr lang="it-IT" sz="1200" dirty="0" smtClean="0"/>
              <a:t> (3% - 30%), con maggiori riduzioni in area urbana;</a:t>
            </a:r>
          </a:p>
          <a:p>
            <a:pPr marL="285750" indent="-285750">
              <a:buFontTx/>
              <a:buChar char="-"/>
            </a:pPr>
            <a:r>
              <a:rPr lang="it-IT" sz="1200" dirty="0" smtClean="0"/>
              <a:t>le concentrazioni di O</a:t>
            </a:r>
            <a:r>
              <a:rPr lang="it-IT" sz="1200" baseline="-25000" dirty="0" smtClean="0"/>
              <a:t>3</a:t>
            </a:r>
            <a:r>
              <a:rPr lang="it-IT" sz="1200" dirty="0" smtClean="0"/>
              <a:t> si </a:t>
            </a:r>
            <a:r>
              <a:rPr lang="it-IT" sz="1200" dirty="0" smtClean="0"/>
              <a:t>riducono in area rurale e incrementano fino al 13% </a:t>
            </a:r>
            <a:r>
              <a:rPr lang="it-IT" sz="1200" smtClean="0"/>
              <a:t>nelle aree </a:t>
            </a:r>
            <a:r>
              <a:rPr lang="it-IT" sz="1200" dirty="0" smtClean="0"/>
              <a:t>urbane;</a:t>
            </a:r>
            <a:endParaRPr lang="it-IT" sz="1200" dirty="0" smtClean="0"/>
          </a:p>
          <a:p>
            <a:pPr marL="285750" indent="-285750">
              <a:buFontTx/>
              <a:buChar char="-"/>
            </a:pPr>
            <a:r>
              <a:rPr lang="it-IT" sz="1200" dirty="0" smtClean="0"/>
              <a:t>il PM mostra riduzioni comprese tra 3 e 4 </a:t>
            </a:r>
            <a:r>
              <a:rPr lang="it-IT" sz="1200" dirty="0" smtClean="0">
                <a:latin typeface="Symbol" panose="05050102010706020507" pitchFamily="18" charset="2"/>
              </a:rPr>
              <a:t>m</a:t>
            </a:r>
            <a:r>
              <a:rPr lang="it-IT" sz="1200" dirty="0" smtClean="0"/>
              <a:t>g/m</a:t>
            </a:r>
            <a:r>
              <a:rPr lang="it-IT" sz="1200" baseline="30000" dirty="0" smtClean="0"/>
              <a:t>3</a:t>
            </a:r>
            <a:r>
              <a:rPr lang="it-IT" sz="1200" dirty="0" smtClean="0"/>
              <a:t> localizzate maggiormente nel bacino padano.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25383" y="2457087"/>
            <a:ext cx="50405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latin typeface="Symbol" panose="05050102010706020507" pitchFamily="18" charset="2"/>
              </a:rPr>
              <a:t>m</a:t>
            </a:r>
            <a:r>
              <a:rPr lang="it-IT" sz="600" dirty="0" smtClean="0"/>
              <a:t>g/m</a:t>
            </a:r>
            <a:r>
              <a:rPr lang="it-IT" sz="600" baseline="30000" dirty="0" smtClean="0"/>
              <a:t>3</a:t>
            </a:r>
            <a:endParaRPr lang="en-GB" sz="600" baseline="300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4157820"/>
            <a:ext cx="50405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latin typeface="Symbol" panose="05050102010706020507" pitchFamily="18" charset="2"/>
              </a:rPr>
              <a:t>m</a:t>
            </a:r>
            <a:r>
              <a:rPr lang="it-IT" sz="600" dirty="0" smtClean="0"/>
              <a:t>g/m</a:t>
            </a:r>
            <a:r>
              <a:rPr lang="it-IT" sz="600" baseline="30000" dirty="0" smtClean="0"/>
              <a:t>3</a:t>
            </a:r>
            <a:endParaRPr lang="en-GB" sz="600" baseline="300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1521527" y="2459092"/>
            <a:ext cx="31416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 smtClean="0">
                <a:latin typeface="Symbol" panose="05050102010706020507" pitchFamily="18" charset="2"/>
              </a:rPr>
              <a:t>%</a:t>
            </a:r>
            <a:endParaRPr lang="en-GB" sz="600" baseline="300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1476941" y="4155926"/>
            <a:ext cx="31416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 smtClean="0">
                <a:latin typeface="Symbol" panose="05050102010706020507" pitchFamily="18" charset="2"/>
              </a:rPr>
              <a:t>%</a:t>
            </a:r>
            <a:endParaRPr lang="en-GB" sz="600" baseline="30000" dirty="0"/>
          </a:p>
        </p:txBody>
      </p:sp>
      <p:sp>
        <p:nvSpPr>
          <p:cNvPr id="19" name="Titolo 1"/>
          <p:cNvSpPr>
            <a:spLocks noGrp="1"/>
          </p:cNvSpPr>
          <p:nvPr>
            <p:ph type="title"/>
          </p:nvPr>
        </p:nvSpPr>
        <p:spPr>
          <a:xfrm>
            <a:off x="1187624" y="5290"/>
            <a:ext cx="7956376" cy="1054291"/>
          </a:xfrm>
        </p:spPr>
        <p:txBody>
          <a:bodyPr/>
          <a:lstStyle/>
          <a:p>
            <a:pPr algn="l"/>
            <a:r>
              <a:rPr lang="it-IT" sz="2000" dirty="0" smtClean="0"/>
              <a:t>OBIETTIVO 2: Valutazione </a:t>
            </a:r>
            <a:r>
              <a:rPr lang="it-IT" sz="2000" dirty="0"/>
              <a:t>sull’intero territorio nazionale della riduzione delle emissioni e concentrazioni di inquinanti atmosferici per effetto dell’introduzione di misure per contrastare la diffusione del COVID </a:t>
            </a:r>
            <a:r>
              <a:rPr lang="it-IT" sz="2000" dirty="0" smtClean="0"/>
              <a:t>19</a:t>
            </a:r>
            <a:endParaRPr lang="it-IT" sz="2000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908519" y="1119220"/>
            <a:ext cx="639145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it-IT" sz="1400" dirty="0" smtClean="0">
                <a:solidFill>
                  <a:schemeClr val="tx2">
                    <a:lumMod val="75000"/>
                  </a:schemeClr>
                </a:solidFill>
              </a:rPr>
              <a:t>NO</a:t>
            </a:r>
            <a:r>
              <a:rPr lang="it-IT" sz="1400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it-IT" sz="1400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1043608" y="2859782"/>
            <a:ext cx="504056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it-IT" sz="1400" dirty="0" smtClean="0">
                <a:solidFill>
                  <a:schemeClr val="tx2">
                    <a:lumMod val="75000"/>
                  </a:schemeClr>
                </a:solidFill>
              </a:rPr>
              <a:t>O</a:t>
            </a:r>
            <a:r>
              <a:rPr lang="it-IT" sz="1400" baseline="-25000" dirty="0">
                <a:solidFill>
                  <a:schemeClr val="tx2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0" name="Freccia a destra 19"/>
          <p:cNvSpPr/>
          <p:nvPr/>
        </p:nvSpPr>
        <p:spPr>
          <a:xfrm rot="19132532">
            <a:off x="2511371" y="2446126"/>
            <a:ext cx="736041" cy="360040"/>
          </a:xfrm>
          <a:prstGeom prst="rightArrow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Freccia in giù 9"/>
          <p:cNvSpPr/>
          <p:nvPr/>
        </p:nvSpPr>
        <p:spPr>
          <a:xfrm>
            <a:off x="5780435" y="2520000"/>
            <a:ext cx="648072" cy="220873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3224151" y="2777583"/>
            <a:ext cx="5760640" cy="138499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1. Gli </a:t>
            </a:r>
            <a:r>
              <a:rPr lang="it-IT" sz="1400" b="1" dirty="0"/>
              <a:t>effetti delle variazioni emissive sulle concentrazioni di inquinanti di natura secondaria (O</a:t>
            </a:r>
            <a:r>
              <a:rPr lang="it-IT" sz="1400" b="1" baseline="-25000" dirty="0"/>
              <a:t>3</a:t>
            </a:r>
            <a:r>
              <a:rPr lang="it-IT" sz="1400" b="1" dirty="0"/>
              <a:t>) o con una importante componente secondaria (particolato) risultano particolarmente complessi.</a:t>
            </a:r>
            <a:r>
              <a:rPr lang="it-IT" sz="1400" dirty="0"/>
              <a:t> </a:t>
            </a:r>
            <a:endParaRPr lang="it-IT" sz="1400" dirty="0" smtClean="0"/>
          </a:p>
          <a:p>
            <a:r>
              <a:rPr lang="it-IT" sz="1400" b="1" dirty="0" smtClean="0"/>
              <a:t>2. Notevole </a:t>
            </a:r>
            <a:r>
              <a:rPr lang="it-IT" sz="1400" b="1" dirty="0"/>
              <a:t>attenzione deve essere prestata nella selezione di misure per contenere l’inquinamento </a:t>
            </a:r>
            <a:r>
              <a:rPr lang="it-IT" sz="1400" b="1" dirty="0" smtClean="0"/>
              <a:t>atmosferico: interventi </a:t>
            </a:r>
            <a:r>
              <a:rPr lang="it-IT" sz="1400" b="1" dirty="0"/>
              <a:t>mirati in un unico settore non necessariamente portano alle riduzioni di concentrazione auspicate</a:t>
            </a:r>
            <a:r>
              <a:rPr lang="it-IT" sz="1400" dirty="0" smtClean="0"/>
              <a:t>.</a:t>
            </a:r>
          </a:p>
        </p:txBody>
      </p:sp>
      <p:sp>
        <p:nvSpPr>
          <p:cNvPr id="2" name="Rettangolo 1"/>
          <p:cNvSpPr/>
          <p:nvPr/>
        </p:nvSpPr>
        <p:spPr>
          <a:xfrm>
            <a:off x="2699792" y="4227934"/>
            <a:ext cx="295232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dirty="0"/>
              <a:t>Per maggiori informazioni, dettagli e per scaricare i report prodotti, si invita a consultare il sito del progetto </a:t>
            </a:r>
            <a:r>
              <a:rPr lang="it-IT" sz="1100" dirty="0">
                <a:hlinkClick r:id="rId6"/>
              </a:rPr>
              <a:t>http://www.pulvirus.it/</a:t>
            </a:r>
            <a:r>
              <a:rPr lang="it-IT" sz="1100" dirty="0"/>
              <a:t> 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38172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_PULVIRUS" id="{38BF02D6-6938-B843-A05C-9F10AEF6D486}" vid="{8E994E24-1CD6-4541-AEFD-207FA5ABDE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1927</TotalTime>
  <Words>312</Words>
  <Application>Microsoft Office PowerPoint</Application>
  <PresentationFormat>Presentazione su schermo (16:9)</PresentationFormat>
  <Paragraphs>39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OBIETTIVO 2: Valutazione sull’intero territorio nazionale della riduzione delle emissioni e concentrazioni di inquinanti atmosferici per effetto dell’introduzione di misure per contrastare la diffusione del COVID 19</vt:lpstr>
      <vt:lpstr>OBIETTIVO 2: Valutazione sull’intero territorio nazionale della riduzione delle emissioni e concentrazioni di inquinanti atmosferici per effetto dell’introduzione di misure per contrastare la diffusione del COVID 19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Giorgio Cattani</dc:creator>
  <cp:lastModifiedBy>Ilaria D'Elia</cp:lastModifiedBy>
  <cp:revision>156</cp:revision>
  <dcterms:created xsi:type="dcterms:W3CDTF">2020-11-02T08:49:52Z</dcterms:created>
  <dcterms:modified xsi:type="dcterms:W3CDTF">2021-10-21T15:07:10Z</dcterms:modified>
</cp:coreProperties>
</file>